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2" r:id="rId3"/>
    <p:sldId id="269" r:id="rId4"/>
    <p:sldId id="270" r:id="rId5"/>
    <p:sldId id="271" r:id="rId6"/>
    <p:sldId id="272" r:id="rId7"/>
    <p:sldId id="273" r:id="rId8"/>
    <p:sldId id="275" r:id="rId9"/>
    <p:sldId id="274" r:id="rId10"/>
    <p:sldId id="277" r:id="rId11"/>
    <p:sldId id="276" r:id="rId12"/>
    <p:sldId id="27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D5F3"/>
    <a:srgbClr val="FFCCFF"/>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88BA7-D0EF-46D6-AC81-079E93A9809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3D94DED-D29E-430F-8E75-7D3B47D11F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4ECF7CD-5F7D-45E0-A0C8-43D6F5E73DE2}"/>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5" name="Footer Placeholder 4">
            <a:extLst>
              <a:ext uri="{FF2B5EF4-FFF2-40B4-BE49-F238E27FC236}">
                <a16:creationId xmlns:a16="http://schemas.microsoft.com/office/drawing/2014/main" id="{BB23097D-C8D1-40B8-9EE6-30898CA82DB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B724457-322D-49E5-A240-A0FA996B15E9}"/>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336351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5984C-2A3D-415D-85A4-68C64F72878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1E5E203-55EE-41F5-BC69-53611BC773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93BDEE-20E2-4963-B4B5-36A41AA2F26C}"/>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5" name="Footer Placeholder 4">
            <a:extLst>
              <a:ext uri="{FF2B5EF4-FFF2-40B4-BE49-F238E27FC236}">
                <a16:creationId xmlns:a16="http://schemas.microsoft.com/office/drawing/2014/main" id="{3C1848E6-CCC1-4F7F-B86B-5C03CE7C537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0BD8AB7-1400-40D2-B26B-7A11D39DD12B}"/>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1470983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358490-1531-44D0-A619-A327D3DB845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8D9D38-DFE7-454F-93E1-CBBF22FE5BF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D4027B-E679-4C67-B1C9-237316CEB9A4}"/>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5" name="Footer Placeholder 4">
            <a:extLst>
              <a:ext uri="{FF2B5EF4-FFF2-40B4-BE49-F238E27FC236}">
                <a16:creationId xmlns:a16="http://schemas.microsoft.com/office/drawing/2014/main" id="{ED0BF4D8-5D8F-4712-BD76-593A9704A4A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5AAC57-CC3C-476D-AF5C-6B32E6CCDAF4}"/>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96993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6ABDC-3E43-4B0D-BAB2-8B3113FCE8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526DAF-D510-4435-96C4-6E5ABD1CF8E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F45206-0957-40B5-A9DA-527B043F4D0F}"/>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5" name="Footer Placeholder 4">
            <a:extLst>
              <a:ext uri="{FF2B5EF4-FFF2-40B4-BE49-F238E27FC236}">
                <a16:creationId xmlns:a16="http://schemas.microsoft.com/office/drawing/2014/main" id="{0265A4D8-E345-48E6-BAB7-C8A2E916137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44EE1FD-7562-4FCA-969E-8575ABE48F3F}"/>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2758547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BEAA3-58ED-473C-A3DF-68DDAD18DE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8B523F4-A700-489D-A432-6A94D22F34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B5A1FE3-9F0E-45FC-BCC1-E8D6F8CCB26C}"/>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5" name="Footer Placeholder 4">
            <a:extLst>
              <a:ext uri="{FF2B5EF4-FFF2-40B4-BE49-F238E27FC236}">
                <a16:creationId xmlns:a16="http://schemas.microsoft.com/office/drawing/2014/main" id="{EF992C02-466F-4869-985A-D14F57A8CCF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C446118-28CF-408E-ACED-9611DD2CFD9F}"/>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193946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F51C0-ADA0-43D4-A7D8-8A1E85EF85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257FAA-8D5E-4532-8343-B83E5FEFDC4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B675AE1-10E9-4EF6-9DAC-8CE0C23CA1D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06A490F-B7C6-42D2-A57F-377294CE07F2}"/>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6" name="Footer Placeholder 5">
            <a:extLst>
              <a:ext uri="{FF2B5EF4-FFF2-40B4-BE49-F238E27FC236}">
                <a16:creationId xmlns:a16="http://schemas.microsoft.com/office/drawing/2014/main" id="{FDB4C2ED-6BF7-4056-AE91-A1188988C2B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1107B0E-0866-4517-AB01-19A5D88246E1}"/>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1995191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A4D99-0590-4881-9CDE-DAE82A76650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E33A73-1EAC-4365-A21E-B7DBE29DC0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4861B16-A054-4C9B-8055-309F390B370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ED1492F-E666-4584-8205-9C50DE618C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994789-25AB-474A-9B37-BBECDE460B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E032A5E-0C1E-499A-899B-BC544BDAA89A}"/>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8" name="Footer Placeholder 7">
            <a:extLst>
              <a:ext uri="{FF2B5EF4-FFF2-40B4-BE49-F238E27FC236}">
                <a16:creationId xmlns:a16="http://schemas.microsoft.com/office/drawing/2014/main" id="{5DEEA11F-26EE-4C11-A134-84ED3C209A82}"/>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C8FC106-CC09-4DDC-ADEE-8572FB7C9FF6}"/>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3745520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0D339-1D2D-442A-A863-12DB80A4277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029355-7102-423F-8437-11A415087968}"/>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4" name="Footer Placeholder 3">
            <a:extLst>
              <a:ext uri="{FF2B5EF4-FFF2-40B4-BE49-F238E27FC236}">
                <a16:creationId xmlns:a16="http://schemas.microsoft.com/office/drawing/2014/main" id="{156E757B-6BC6-4964-8EDB-856CBB13DD15}"/>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073868B9-F884-447A-A895-7B273FAC27E7}"/>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457631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341C94B-3908-4FC2-82A6-5949249E83C9}"/>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3" name="Footer Placeholder 2">
            <a:extLst>
              <a:ext uri="{FF2B5EF4-FFF2-40B4-BE49-F238E27FC236}">
                <a16:creationId xmlns:a16="http://schemas.microsoft.com/office/drawing/2014/main" id="{BEFDF64A-FDED-4DC9-9EFD-CB085CB81447}"/>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034008FA-E97F-4AE7-8797-7DF3D49C21DE}"/>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3656785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20BCF5-225D-4EB9-B5B3-C74D31D443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C5F767-424B-411F-BE74-D40FA90AB56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695A733-6A5E-4B57-84B8-FD10B5594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56AD26A-357B-4CAA-A427-C2C861E6AD82}"/>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6" name="Footer Placeholder 5">
            <a:extLst>
              <a:ext uri="{FF2B5EF4-FFF2-40B4-BE49-F238E27FC236}">
                <a16:creationId xmlns:a16="http://schemas.microsoft.com/office/drawing/2014/main" id="{861EF395-3E8C-4F8D-BE76-B149F05127C1}"/>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65F41F5-C0E4-48E4-8BB3-8CAEB20F96FE}"/>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34899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9367E-8D22-4526-8225-9B31B808E1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48ECCC2-FAF8-46C2-8953-678B516518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A18A1E05-39AB-45B8-98F4-C1E19B1320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48EB993-108E-4EA9-AB70-10C58A0708D2}"/>
              </a:ext>
            </a:extLst>
          </p:cNvPr>
          <p:cNvSpPr>
            <a:spLocks noGrp="1"/>
          </p:cNvSpPr>
          <p:nvPr>
            <p:ph type="dt" sz="half" idx="10"/>
          </p:nvPr>
        </p:nvSpPr>
        <p:spPr/>
        <p:txBody>
          <a:bodyPr/>
          <a:lstStyle/>
          <a:p>
            <a:fld id="{65B36A07-B8E3-49B9-B8AC-18837F451341}" type="datetimeFigureOut">
              <a:rPr lang="en-GB" smtClean="0"/>
              <a:t>06/03/2023</a:t>
            </a:fld>
            <a:endParaRPr lang="en-GB" dirty="0"/>
          </a:p>
        </p:txBody>
      </p:sp>
      <p:sp>
        <p:nvSpPr>
          <p:cNvPr id="6" name="Footer Placeholder 5">
            <a:extLst>
              <a:ext uri="{FF2B5EF4-FFF2-40B4-BE49-F238E27FC236}">
                <a16:creationId xmlns:a16="http://schemas.microsoft.com/office/drawing/2014/main" id="{30BF0A67-294E-4AE6-8D0F-57A44AC66B1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3369344-4419-44EA-BF4A-D7B9F8CE4303}"/>
              </a:ext>
            </a:extLst>
          </p:cNvPr>
          <p:cNvSpPr>
            <a:spLocks noGrp="1"/>
          </p:cNvSpPr>
          <p:nvPr>
            <p:ph type="sldNum" sz="quarter" idx="12"/>
          </p:nvPr>
        </p:nvSpPr>
        <p:spPr/>
        <p:txBody>
          <a:bodyPr/>
          <a:lstStyle/>
          <a:p>
            <a:fld id="{DF5B6D08-59DF-4415-83A1-25ED51741CB8}" type="slidenum">
              <a:rPr lang="en-GB" smtClean="0"/>
              <a:t>‹#›</a:t>
            </a:fld>
            <a:endParaRPr lang="en-GB" dirty="0"/>
          </a:p>
        </p:txBody>
      </p:sp>
    </p:spTree>
    <p:extLst>
      <p:ext uri="{BB962C8B-B14F-4D97-AF65-F5344CB8AC3E}">
        <p14:creationId xmlns:p14="http://schemas.microsoft.com/office/powerpoint/2010/main" val="4034919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D5F3"/>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31B6F3-6BF9-4BAF-87F1-2B5E1DAFE5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8603F74-2261-4A07-8DE3-ACC980BF70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205C05-92C1-4F07-88B3-FCF5EA0900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B36A07-B8E3-49B9-B8AC-18837F451341}" type="datetimeFigureOut">
              <a:rPr lang="en-GB" smtClean="0"/>
              <a:t>06/03/2023</a:t>
            </a:fld>
            <a:endParaRPr lang="en-GB" dirty="0"/>
          </a:p>
        </p:txBody>
      </p:sp>
      <p:sp>
        <p:nvSpPr>
          <p:cNvPr id="5" name="Footer Placeholder 4">
            <a:extLst>
              <a:ext uri="{FF2B5EF4-FFF2-40B4-BE49-F238E27FC236}">
                <a16:creationId xmlns:a16="http://schemas.microsoft.com/office/drawing/2014/main" id="{0437D028-2A4E-4868-AA20-8637278CEC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3DDF034-8A45-42B5-832E-3E4B208D32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5B6D08-59DF-4415-83A1-25ED51741CB8}" type="slidenum">
              <a:rPr lang="en-GB" smtClean="0"/>
              <a:t>‹#›</a:t>
            </a:fld>
            <a:endParaRPr lang="en-GB" dirty="0"/>
          </a:p>
        </p:txBody>
      </p:sp>
    </p:spTree>
    <p:extLst>
      <p:ext uri="{BB962C8B-B14F-4D97-AF65-F5344CB8AC3E}">
        <p14:creationId xmlns:p14="http://schemas.microsoft.com/office/powerpoint/2010/main" val="2964865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nfo@emlm.org.uk" TargetMode="External"/><Relationship Id="rId2" Type="http://schemas.openxmlformats.org/officeDocument/2006/relationships/hyperlink" Target="https://www.emlm.org.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DE7FB44-465C-424E-A8FE-C86F7CD3B0D0}"/>
              </a:ext>
            </a:extLst>
          </p:cNvPr>
          <p:cNvSpPr>
            <a:spLocks noGrp="1"/>
          </p:cNvSpPr>
          <p:nvPr>
            <p:ph type="subTitle" idx="1"/>
          </p:nvPr>
        </p:nvSpPr>
        <p:spPr>
          <a:xfrm>
            <a:off x="1917700" y="3701733"/>
            <a:ext cx="9144000" cy="1655762"/>
          </a:xfrm>
        </p:spPr>
        <p:txBody>
          <a:bodyPr>
            <a:normAutofit fontScale="92500" lnSpcReduction="20000"/>
          </a:bodyPr>
          <a:lstStyle/>
          <a:p>
            <a:pPr algn="ctr"/>
            <a:r>
              <a:rPr lang="en-GB" sz="3200" b="1" u="sng" dirty="0">
                <a:latin typeface="Calibri" panose="020F0502020204030204" pitchFamily="34" charset="0"/>
                <a:ea typeface="Calibri" panose="020F0502020204030204" pitchFamily="34" charset="0"/>
                <a:cs typeface="Calibri" panose="020F0502020204030204" pitchFamily="34" charset="0"/>
              </a:rPr>
              <a:t>Relationships,  Sex and Health  Education (RSHE) Consultation </a:t>
            </a:r>
          </a:p>
          <a:p>
            <a:pPr algn="ctr"/>
            <a:br>
              <a:rPr lang="en-GB" sz="3200" b="1" u="sng" dirty="0">
                <a:latin typeface="Calibri" panose="020F0502020204030204" pitchFamily="34" charset="0"/>
                <a:ea typeface="Calibri" panose="020F0502020204030204" pitchFamily="34" charset="0"/>
                <a:cs typeface="Calibri" panose="020F0502020204030204" pitchFamily="34" charset="0"/>
              </a:rPr>
            </a:br>
            <a:r>
              <a:rPr lang="en-GB" sz="3200" b="1" u="sng" dirty="0">
                <a:latin typeface="Calibri" panose="020F0502020204030204" pitchFamily="34" charset="0"/>
                <a:ea typeface="Calibri" panose="020F0502020204030204" pitchFamily="34" charset="0"/>
                <a:cs typeface="Calibri" panose="020F0502020204030204" pitchFamily="34" charset="0"/>
              </a:rPr>
              <a:t>Parents and Carers Consultation</a:t>
            </a:r>
          </a:p>
          <a:p>
            <a:endParaRPr lang="en-GB" dirty="0"/>
          </a:p>
        </p:txBody>
      </p:sp>
      <p:pic>
        <p:nvPicPr>
          <p:cNvPr id="4" name="Picture 3" descr="https://lh4.googleusercontent.com/YXfkMSxJBSpimtjxla0remkwqmckyzXr8UWSRuJRhkRf7NO5sZ8GBXQJjaCR3HZtvJI1qSH7oBOwe-MCWgJe_92jZihZ45YmSNUYspr83-wZyPY3RV7RR12v8swxw5W2qq-Vijhj">
            <a:extLst>
              <a:ext uri="{FF2B5EF4-FFF2-40B4-BE49-F238E27FC236}">
                <a16:creationId xmlns:a16="http://schemas.microsoft.com/office/drawing/2014/main" id="{F0C03442-D239-4EF0-A9A9-D4253C4BCC3D}"/>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11277" y="1157287"/>
            <a:ext cx="2386804" cy="1921193"/>
          </a:xfrm>
          <a:prstGeom prst="rect">
            <a:avLst/>
          </a:prstGeom>
          <a:noFill/>
          <a:ln>
            <a:noFill/>
          </a:ln>
        </p:spPr>
      </p:pic>
      <p:sp>
        <p:nvSpPr>
          <p:cNvPr id="5" name="Rectangle 4">
            <a:extLst>
              <a:ext uri="{FF2B5EF4-FFF2-40B4-BE49-F238E27FC236}">
                <a16:creationId xmlns:a16="http://schemas.microsoft.com/office/drawing/2014/main" id="{80A4D15C-40E7-4377-9440-6027774B134E}"/>
              </a:ext>
            </a:extLst>
          </p:cNvPr>
          <p:cNvSpPr/>
          <p:nvPr/>
        </p:nvSpPr>
        <p:spPr>
          <a:xfrm>
            <a:off x="4926545" y="2186452"/>
            <a:ext cx="184731" cy="369332"/>
          </a:xfrm>
          <a:prstGeom prst="rect">
            <a:avLst/>
          </a:prstGeom>
        </p:spPr>
        <p:txBody>
          <a:bodyPr wrap="none">
            <a:spAutoFit/>
          </a:bodyPr>
          <a:lstStyle/>
          <a:p>
            <a:endParaRPr lang="en-GB"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4851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34" name="Rectangle 1030">
            <a:extLst>
              <a:ext uri="{FF2B5EF4-FFF2-40B4-BE49-F238E27FC236}">
                <a16:creationId xmlns:a16="http://schemas.microsoft.com/office/drawing/2014/main" id="{3C54F4CE-85F0-46ED-80DA-9518C9251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3" name="Freeform: Shape 1032">
            <a:extLst>
              <a:ext uri="{FF2B5EF4-FFF2-40B4-BE49-F238E27FC236}">
                <a16:creationId xmlns:a16="http://schemas.microsoft.com/office/drawing/2014/main" id="{DADD1FCA-8ACB-4958-81DD-4CDD6D3E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802086"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EB4290E1-4FB0-92CD-2758-5B78483A584A}"/>
              </a:ext>
            </a:extLst>
          </p:cNvPr>
          <p:cNvSpPr>
            <a:spLocks noGrp="1"/>
          </p:cNvSpPr>
          <p:nvPr>
            <p:ph type="title"/>
          </p:nvPr>
        </p:nvSpPr>
        <p:spPr>
          <a:xfrm>
            <a:off x="606650" y="2401299"/>
            <a:ext cx="4422550" cy="2025426"/>
          </a:xfrm>
        </p:spPr>
        <p:txBody>
          <a:bodyPr vert="horz" lIns="91440" tIns="45720" rIns="91440" bIns="45720" rtlCol="0" anchor="b">
            <a:noAutofit/>
          </a:bodyPr>
          <a:lstStyle/>
          <a:p>
            <a:pPr algn="ctr"/>
            <a:r>
              <a:rPr lang="en-US" sz="4800" b="1" kern="1200" dirty="0">
                <a:solidFill>
                  <a:schemeClr val="tx1"/>
                </a:solidFill>
                <a:latin typeface="+mn-lt"/>
                <a:ea typeface="+mj-ea"/>
                <a:cs typeface="+mj-cs"/>
              </a:rPr>
              <a:t>Thank you for attending this consultation</a:t>
            </a:r>
          </a:p>
        </p:txBody>
      </p:sp>
      <p:pic>
        <p:nvPicPr>
          <p:cNvPr id="1026" name="Picture 2" descr="Question marks - Access Prosthetics">
            <a:extLst>
              <a:ext uri="{FF2B5EF4-FFF2-40B4-BE49-F238E27FC236}">
                <a16:creationId xmlns:a16="http://schemas.microsoft.com/office/drawing/2014/main" id="{3718AF02-6089-8FA5-A630-8B25D1F9766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5914801" y="578738"/>
            <a:ext cx="5670549" cy="56705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0034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290E1-4FB0-92CD-2758-5B78483A584A}"/>
              </a:ext>
            </a:extLst>
          </p:cNvPr>
          <p:cNvSpPr>
            <a:spLocks noGrp="1"/>
          </p:cNvSpPr>
          <p:nvPr>
            <p:ph type="title"/>
          </p:nvPr>
        </p:nvSpPr>
        <p:spPr/>
        <p:txBody>
          <a:bodyPr/>
          <a:lstStyle/>
          <a:p>
            <a:pPr algn="ctr"/>
            <a:r>
              <a:rPr lang="en-US" b="1" dirty="0">
                <a:latin typeface="+mn-lt"/>
              </a:rPr>
              <a:t>A</a:t>
            </a:r>
            <a:r>
              <a:rPr lang="en-GB" b="1" dirty="0">
                <a:latin typeface="+mn-lt"/>
              </a:rPr>
              <a:t>ny further concerns</a:t>
            </a:r>
          </a:p>
        </p:txBody>
      </p:sp>
      <p:sp>
        <p:nvSpPr>
          <p:cNvPr id="3" name="Content Placeholder 2">
            <a:extLst>
              <a:ext uri="{FF2B5EF4-FFF2-40B4-BE49-F238E27FC236}">
                <a16:creationId xmlns:a16="http://schemas.microsoft.com/office/drawing/2014/main" id="{F2D346D6-0C66-DE66-2EEA-908824ABE3CC}"/>
              </a:ext>
            </a:extLst>
          </p:cNvPr>
          <p:cNvSpPr>
            <a:spLocks noGrp="1"/>
          </p:cNvSpPr>
          <p:nvPr>
            <p:ph idx="1"/>
          </p:nvPr>
        </p:nvSpPr>
        <p:spPr/>
        <p:txBody>
          <a:bodyPr>
            <a:normAutofit fontScale="92500" lnSpcReduction="10000"/>
          </a:bodyPr>
          <a:lstStyle/>
          <a:p>
            <a:r>
              <a:rPr lang="en-GB" dirty="0"/>
              <a:t>If you wish to raise any queries, issues or concerns following this meeting, please contact us to ensure we work in partnership with you to resolve these.</a:t>
            </a:r>
            <a:br>
              <a:rPr lang="en-GB" dirty="0"/>
            </a:br>
            <a:endParaRPr lang="en-GB" dirty="0"/>
          </a:p>
          <a:p>
            <a:r>
              <a:rPr lang="en-GB" dirty="0"/>
              <a:t>You can also contact us or visit EMLM website </a:t>
            </a:r>
            <a:r>
              <a:rPr lang="en-GB" dirty="0">
                <a:hlinkClick r:id="rId2"/>
              </a:rPr>
              <a:t>https://www.emlm.org.uk/</a:t>
            </a:r>
            <a:endParaRPr lang="en-GB" dirty="0"/>
          </a:p>
          <a:p>
            <a:pPr marL="0" indent="0">
              <a:buNone/>
            </a:pPr>
            <a:r>
              <a:rPr lang="en-GB"/>
              <a:t>   to </a:t>
            </a:r>
            <a:r>
              <a:rPr lang="en-GB" dirty="0"/>
              <a:t>check out the resources, if </a:t>
            </a:r>
            <a:r>
              <a:rPr lang="en-GB"/>
              <a:t>you haven’t </a:t>
            </a:r>
            <a:r>
              <a:rPr lang="en-GB" dirty="0"/>
              <a:t>already done so.</a:t>
            </a:r>
          </a:p>
          <a:p>
            <a:pPr marL="0" indent="0">
              <a:buNone/>
            </a:pPr>
            <a:endParaRPr lang="en-GB" dirty="0"/>
          </a:p>
          <a:p>
            <a:pPr marL="0" indent="0">
              <a:buNone/>
            </a:pPr>
            <a:r>
              <a:rPr lang="en-GB" dirty="0"/>
              <a:t>Contact us via email on </a:t>
            </a:r>
            <a:r>
              <a:rPr lang="en-GB" b="1" i="1" u="none" strike="noStrike" dirty="0">
                <a:solidFill>
                  <a:srgbClr val="000000"/>
                </a:solidFill>
                <a:effectLst/>
                <a:hlinkClick r:id="rId3"/>
              </a:rPr>
              <a:t>info@emlm.org.uk</a:t>
            </a:r>
            <a:r>
              <a:rPr lang="en-GB" b="1" i="1" u="none" strike="noStrike" dirty="0">
                <a:solidFill>
                  <a:srgbClr val="000000"/>
                </a:solidFill>
              </a:rPr>
              <a:t> </a:t>
            </a:r>
            <a:endParaRPr lang="en-GB" b="1" i="1" dirty="0">
              <a:solidFill>
                <a:srgbClr val="000000"/>
              </a:solidFill>
            </a:endParaRPr>
          </a:p>
          <a:p>
            <a:pPr marL="0" indent="0">
              <a:buNone/>
            </a:pPr>
            <a:r>
              <a:rPr lang="en-GB" b="1" dirty="0"/>
              <a:t>o</a:t>
            </a:r>
            <a:r>
              <a:rPr lang="en-GB" b="1" i="0" dirty="0">
                <a:effectLst/>
              </a:rPr>
              <a:t>r</a:t>
            </a:r>
          </a:p>
          <a:p>
            <a:pPr marL="0" indent="0">
              <a:buNone/>
            </a:pPr>
            <a:r>
              <a:rPr lang="en-GB" i="0" dirty="0">
                <a:effectLst/>
              </a:rPr>
              <a:t>Telephone numbers : </a:t>
            </a:r>
            <a:r>
              <a:rPr lang="en-GB" dirty="0"/>
              <a:t> 0</a:t>
            </a:r>
            <a:r>
              <a:rPr lang="en-GB" b="1" i="0" dirty="0">
                <a:solidFill>
                  <a:srgbClr val="000000"/>
                </a:solidFill>
                <a:effectLst/>
              </a:rPr>
              <a:t>20 8698 9663 </a:t>
            </a:r>
            <a:endParaRPr lang="en-GB" b="1" i="0" dirty="0">
              <a:effectLst/>
            </a:endParaRPr>
          </a:p>
          <a:p>
            <a:pPr marL="0" indent="0">
              <a:buNone/>
            </a:pPr>
            <a:endParaRPr lang="en-GB" dirty="0"/>
          </a:p>
        </p:txBody>
      </p:sp>
    </p:spTree>
    <p:extLst>
      <p:ext uri="{BB962C8B-B14F-4D97-AF65-F5344CB8AC3E}">
        <p14:creationId xmlns:p14="http://schemas.microsoft.com/office/powerpoint/2010/main" val="1473986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F8D1916-09A4-6E63-B8B9-B0265D859131}"/>
              </a:ext>
            </a:extLst>
          </p:cNvPr>
          <p:cNvSpPr>
            <a:spLocks noGrp="1"/>
          </p:cNvSpPr>
          <p:nvPr>
            <p:ph type="title"/>
          </p:nvPr>
        </p:nvSpPr>
        <p:spPr>
          <a:xfrm>
            <a:off x="838200" y="365125"/>
            <a:ext cx="10515600" cy="6064250"/>
          </a:xfrm>
        </p:spPr>
        <p:txBody>
          <a:bodyPr>
            <a:normAutofit fontScale="90000"/>
          </a:bodyPr>
          <a:lstStyle/>
          <a:p>
            <a:pPr algn="ctr"/>
            <a:br>
              <a:rPr lang="en-GB" sz="4000" b="1" dirty="0">
                <a:effectLst>
                  <a:outerShdw blurRad="38100" dist="38100" dir="2700000" algn="tl">
                    <a:srgbClr val="000000">
                      <a:alpha val="43137"/>
                    </a:srgbClr>
                  </a:outerShdw>
                </a:effectLst>
              </a:rPr>
            </a:br>
            <a:br>
              <a:rPr lang="en-GB" sz="4000" b="1" dirty="0">
                <a:effectLst>
                  <a:outerShdw blurRad="38100" dist="38100" dir="2700000" algn="tl">
                    <a:srgbClr val="000000">
                      <a:alpha val="43137"/>
                    </a:srgbClr>
                  </a:outerShdw>
                </a:effectLst>
              </a:rPr>
            </a:br>
            <a:br>
              <a:rPr lang="en-GB" sz="4000" b="1" dirty="0">
                <a:effectLst>
                  <a:outerShdw blurRad="38100" dist="38100" dir="2700000" algn="tl">
                    <a:srgbClr val="000000">
                      <a:alpha val="43137"/>
                    </a:srgbClr>
                  </a:outerShdw>
                </a:effectLst>
              </a:rPr>
            </a:br>
            <a:br>
              <a:rPr lang="en-GB" sz="4000" b="1" dirty="0">
                <a:effectLst>
                  <a:outerShdw blurRad="38100" dist="38100" dir="2700000" algn="tl">
                    <a:srgbClr val="000000">
                      <a:alpha val="43137"/>
                    </a:srgbClr>
                  </a:outerShdw>
                </a:effectLst>
              </a:rPr>
            </a:br>
            <a:br>
              <a:rPr lang="en-GB" sz="4000" b="1" dirty="0">
                <a:effectLst>
                  <a:outerShdw blurRad="38100" dist="38100" dir="2700000" algn="tl">
                    <a:srgbClr val="000000">
                      <a:alpha val="43137"/>
                    </a:srgbClr>
                  </a:outerShdw>
                </a:effectLst>
              </a:rPr>
            </a:br>
            <a:br>
              <a:rPr lang="en-GB" sz="4000" b="1" dirty="0">
                <a:effectLst>
                  <a:outerShdw blurRad="38100" dist="38100" dir="2700000" algn="tl">
                    <a:srgbClr val="000000">
                      <a:alpha val="43137"/>
                    </a:srgbClr>
                  </a:outerShdw>
                </a:effectLst>
                <a:latin typeface="+mn-lt"/>
              </a:rPr>
            </a:br>
            <a:br>
              <a:rPr lang="en-GB" sz="4000" b="1" dirty="0">
                <a:effectLst>
                  <a:outerShdw blurRad="38100" dist="38100" dir="2700000" algn="tl">
                    <a:srgbClr val="000000">
                      <a:alpha val="43137"/>
                    </a:srgbClr>
                  </a:outerShdw>
                </a:effectLst>
                <a:latin typeface="+mn-lt"/>
              </a:rPr>
            </a:br>
            <a:r>
              <a:rPr lang="en-GB" sz="4000" b="1" dirty="0">
                <a:effectLst>
                  <a:outerShdw blurRad="38100" dist="38100" dir="2700000" algn="tl">
                    <a:srgbClr val="000000">
                      <a:alpha val="43137"/>
                    </a:srgbClr>
                  </a:outerShdw>
                </a:effectLst>
                <a:latin typeface="+mn-lt"/>
              </a:rPr>
              <a:t>The EMLM Team </a:t>
            </a:r>
            <a:br>
              <a:rPr lang="en-GB" sz="4000" b="1" dirty="0">
                <a:effectLst>
                  <a:outerShdw blurRad="38100" dist="38100" dir="2700000" algn="tl">
                    <a:srgbClr val="000000">
                      <a:alpha val="43137"/>
                    </a:srgbClr>
                  </a:outerShdw>
                </a:effectLst>
                <a:latin typeface="+mn-lt"/>
              </a:rPr>
            </a:br>
            <a:br>
              <a:rPr lang="en-GB" sz="4900" b="1" dirty="0">
                <a:effectLst>
                  <a:outerShdw blurRad="38100" dist="38100" dir="2700000" algn="tl">
                    <a:srgbClr val="000000">
                      <a:alpha val="43137"/>
                    </a:srgbClr>
                  </a:outerShdw>
                </a:effectLst>
                <a:latin typeface="+mn-lt"/>
              </a:rPr>
            </a:br>
            <a:r>
              <a:rPr lang="en-GB" sz="4900" b="1" dirty="0">
                <a:effectLst>
                  <a:outerShdw blurRad="38100" dist="38100" dir="2700000" algn="tl">
                    <a:srgbClr val="000000">
                      <a:alpha val="43137"/>
                    </a:srgbClr>
                  </a:outerShdw>
                </a:effectLst>
                <a:latin typeface="+mn-lt"/>
              </a:rPr>
              <a:t>Harjinder Kaur – Consultant Executive  Head </a:t>
            </a:r>
            <a:br>
              <a:rPr lang="en-GB" sz="4900" b="1" dirty="0">
                <a:effectLst>
                  <a:outerShdw blurRad="38100" dist="38100" dir="2700000" algn="tl">
                    <a:srgbClr val="000000">
                      <a:alpha val="43137"/>
                    </a:srgbClr>
                  </a:outerShdw>
                </a:effectLst>
                <a:latin typeface="+mn-lt"/>
              </a:rPr>
            </a:br>
            <a:br>
              <a:rPr lang="en-GB" sz="4900" b="1" dirty="0">
                <a:effectLst>
                  <a:outerShdw blurRad="38100" dist="38100" dir="2700000" algn="tl">
                    <a:srgbClr val="000000">
                      <a:alpha val="43137"/>
                    </a:srgbClr>
                  </a:outerShdw>
                </a:effectLst>
                <a:latin typeface="+mn-lt"/>
              </a:rPr>
            </a:br>
            <a:r>
              <a:rPr lang="en-GB" sz="4900" b="1" dirty="0">
                <a:effectLst>
                  <a:outerShdw blurRad="38100" dist="38100" dir="2700000" algn="tl">
                    <a:srgbClr val="000000">
                      <a:alpha val="43137"/>
                    </a:srgbClr>
                  </a:outerShdw>
                </a:effectLst>
                <a:latin typeface="+mn-lt"/>
              </a:rPr>
              <a:t>Winsome Fletcher – Assistant Headteacher</a:t>
            </a:r>
            <a:br>
              <a:rPr lang="en-GB" sz="4900" b="1" dirty="0">
                <a:effectLst>
                  <a:outerShdw blurRad="38100" dist="38100" dir="2700000" algn="tl">
                    <a:srgbClr val="000000">
                      <a:alpha val="43137"/>
                    </a:srgbClr>
                  </a:outerShdw>
                </a:effectLst>
                <a:latin typeface="+mn-lt"/>
              </a:rPr>
            </a:br>
            <a:br>
              <a:rPr lang="en-GB" sz="4900" b="1" dirty="0">
                <a:effectLst>
                  <a:outerShdw blurRad="38100" dist="38100" dir="2700000" algn="tl">
                    <a:srgbClr val="000000">
                      <a:alpha val="43137"/>
                    </a:srgbClr>
                  </a:outerShdw>
                </a:effectLst>
                <a:latin typeface="+mn-lt"/>
              </a:rPr>
            </a:br>
            <a:r>
              <a:rPr lang="en-GB" sz="4900" b="1" dirty="0">
                <a:effectLst>
                  <a:outerShdw blurRad="38100" dist="38100" dir="2700000" algn="tl">
                    <a:srgbClr val="000000">
                      <a:alpha val="43137"/>
                    </a:srgbClr>
                  </a:outerShdw>
                </a:effectLst>
                <a:latin typeface="+mn-lt"/>
              </a:rPr>
              <a:t>Ervin Hall - Director</a:t>
            </a:r>
            <a:br>
              <a:rPr lang="en-GB" sz="4900" b="1" dirty="0">
                <a:effectLst>
                  <a:outerShdw blurRad="38100" dist="38100" dir="2700000" algn="tl">
                    <a:srgbClr val="000000">
                      <a:alpha val="43137"/>
                    </a:srgbClr>
                  </a:outerShdw>
                </a:effectLst>
                <a:latin typeface="+mn-lt"/>
              </a:rPr>
            </a:br>
            <a:br>
              <a:rPr lang="en-GB" sz="4900" b="1" dirty="0">
                <a:effectLst>
                  <a:outerShdw blurRad="38100" dist="38100" dir="2700000" algn="tl">
                    <a:srgbClr val="000000">
                      <a:alpha val="43137"/>
                    </a:srgbClr>
                  </a:outerShdw>
                </a:effectLst>
                <a:latin typeface="+mn-lt"/>
              </a:rPr>
            </a:br>
            <a:r>
              <a:rPr lang="en-GB" sz="4900" b="1" dirty="0">
                <a:effectLst>
                  <a:outerShdw blurRad="38100" dist="38100" dir="2700000" algn="tl">
                    <a:srgbClr val="000000">
                      <a:alpha val="43137"/>
                    </a:srgbClr>
                  </a:outerShdw>
                </a:effectLst>
                <a:latin typeface="+mn-lt"/>
              </a:rPr>
              <a:t>Jennae Lee-Borland – Director</a:t>
            </a:r>
            <a:br>
              <a:rPr lang="en-GB" sz="4900" b="1" dirty="0">
                <a:effectLst>
                  <a:outerShdw blurRad="38100" dist="38100" dir="2700000" algn="tl">
                    <a:srgbClr val="000000">
                      <a:alpha val="43137"/>
                    </a:srgbClr>
                  </a:outerShdw>
                </a:effectLst>
              </a:rPr>
            </a:br>
            <a:br>
              <a:rPr lang="en-GB" sz="4900" b="1" dirty="0">
                <a:effectLst>
                  <a:outerShdw blurRad="38100" dist="38100" dir="2700000" algn="tl">
                    <a:srgbClr val="000000">
                      <a:alpha val="43137"/>
                    </a:srgbClr>
                  </a:outerShdw>
                </a:effectLst>
              </a:rPr>
            </a:br>
            <a:br>
              <a:rPr lang="en-GB" sz="4900" b="1" dirty="0"/>
            </a:br>
            <a:br>
              <a:rPr lang="en-GB" sz="4000" b="1" dirty="0"/>
            </a:br>
            <a:br>
              <a:rPr lang="en-GB" b="1" dirty="0"/>
            </a:br>
            <a:br>
              <a:rPr lang="en-GB" b="1" dirty="0"/>
            </a:br>
            <a:endParaRPr lang="en-GB" b="1" dirty="0"/>
          </a:p>
        </p:txBody>
      </p:sp>
    </p:spTree>
    <p:extLst>
      <p:ext uri="{BB962C8B-B14F-4D97-AF65-F5344CB8AC3E}">
        <p14:creationId xmlns:p14="http://schemas.microsoft.com/office/powerpoint/2010/main" val="3647420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7C7AE-D10B-4A7A-ABD0-4842572E2C94}"/>
              </a:ext>
            </a:extLst>
          </p:cNvPr>
          <p:cNvSpPr>
            <a:spLocks noGrp="1"/>
          </p:cNvSpPr>
          <p:nvPr>
            <p:ph type="title"/>
          </p:nvPr>
        </p:nvSpPr>
        <p:spPr>
          <a:xfrm>
            <a:off x="838200" y="365126"/>
            <a:ext cx="10515600" cy="761310"/>
          </a:xfrm>
        </p:spPr>
        <p:txBody>
          <a:bodyPr>
            <a:normAutofit/>
          </a:bodyPr>
          <a:lstStyle/>
          <a:p>
            <a:pPr algn="ctr"/>
            <a:r>
              <a:rPr lang="en-US" sz="4000" u="sng" dirty="0"/>
              <a:t>Parent/Carer consultation</a:t>
            </a:r>
            <a:endParaRPr lang="en-GB" sz="4000" u="sng" dirty="0"/>
          </a:p>
        </p:txBody>
      </p:sp>
      <p:sp>
        <p:nvSpPr>
          <p:cNvPr id="3" name="Content Placeholder 2">
            <a:extLst>
              <a:ext uri="{FF2B5EF4-FFF2-40B4-BE49-F238E27FC236}">
                <a16:creationId xmlns:a16="http://schemas.microsoft.com/office/drawing/2014/main" id="{375D037C-F8FE-468B-9354-B65EB2FBE383}"/>
              </a:ext>
            </a:extLst>
          </p:cNvPr>
          <p:cNvSpPr>
            <a:spLocks noGrp="1"/>
          </p:cNvSpPr>
          <p:nvPr>
            <p:ph idx="1"/>
          </p:nvPr>
        </p:nvSpPr>
        <p:spPr>
          <a:xfrm>
            <a:off x="838200" y="1510748"/>
            <a:ext cx="10515600" cy="4876799"/>
          </a:xfrm>
        </p:spPr>
        <p:txBody>
          <a:bodyPr>
            <a:normAutofit/>
          </a:bodyPr>
          <a:lstStyle/>
          <a:p>
            <a:pPr marL="0" indent="0">
              <a:buNone/>
            </a:pPr>
            <a:r>
              <a:rPr lang="en-GB" sz="3200" dirty="0">
                <a:latin typeface="Calibri" panose="020F0502020204030204" pitchFamily="34" charset="0"/>
                <a:ea typeface="Calibri" panose="020F0502020204030204" pitchFamily="34" charset="0"/>
                <a:cs typeface="Calibri" panose="020F0502020204030204" pitchFamily="34" charset="0"/>
              </a:rPr>
              <a:t>We wish to consult with you on:</a:t>
            </a:r>
          </a:p>
          <a:p>
            <a:endParaRPr lang="en-GB" sz="3200" dirty="0">
              <a:latin typeface="Calibri" panose="020F0502020204030204" pitchFamily="34" charset="0"/>
              <a:ea typeface="Calibri" panose="020F0502020204030204" pitchFamily="34" charset="0"/>
              <a:cs typeface="Calibri" panose="020F0502020204030204" pitchFamily="34" charset="0"/>
            </a:endParaRPr>
          </a:p>
          <a:p>
            <a:pPr marL="457200" indent="-457200">
              <a:buFont typeface="Arial" panose="020B0604020202020204" pitchFamily="34" charset="0"/>
              <a:buChar char="•"/>
            </a:pPr>
            <a:r>
              <a:rPr lang="en-GB" sz="3200" dirty="0">
                <a:latin typeface="Calibri" panose="020F0502020204030204" pitchFamily="34" charset="0"/>
                <a:ea typeface="Calibri" panose="020F0502020204030204" pitchFamily="34" charset="0"/>
                <a:cs typeface="Calibri" panose="020F0502020204030204" pitchFamily="34" charset="0"/>
              </a:rPr>
              <a:t>Why new changes to Relationship, Sex and Health Education (RSHE) are in place</a:t>
            </a:r>
          </a:p>
          <a:p>
            <a:pPr marL="457200" indent="-457200">
              <a:buFont typeface="Arial" panose="020B0604020202020204" pitchFamily="34" charset="0"/>
              <a:buChar char="•"/>
            </a:pPr>
            <a:r>
              <a:rPr lang="en-GB" sz="3200" dirty="0">
                <a:latin typeface="Calibri" panose="020F0502020204030204" pitchFamily="34" charset="0"/>
                <a:ea typeface="Calibri" panose="020F0502020204030204" pitchFamily="34" charset="0"/>
                <a:cs typeface="Calibri" panose="020F0502020204030204" pitchFamily="34" charset="0"/>
              </a:rPr>
              <a:t>Department for Education(DfE) guidance outlining the curriculum changes</a:t>
            </a:r>
          </a:p>
          <a:p>
            <a:pPr marL="457200" indent="-457200">
              <a:buFont typeface="Arial" panose="020B0604020202020204" pitchFamily="34" charset="0"/>
              <a:buChar char="•"/>
            </a:pPr>
            <a:r>
              <a:rPr lang="en-GB" sz="3200" dirty="0">
                <a:latin typeface="Calibri" panose="020F0502020204030204" pitchFamily="34" charset="0"/>
                <a:ea typeface="Calibri" panose="020F0502020204030204" pitchFamily="34" charset="0"/>
                <a:cs typeface="Calibri" panose="020F0502020204030204" pitchFamily="34" charset="0"/>
              </a:rPr>
              <a:t>The Science curriculum</a:t>
            </a:r>
          </a:p>
          <a:p>
            <a:pPr marL="457200" indent="-457200">
              <a:buFont typeface="Arial" panose="020B0604020202020204" pitchFamily="34" charset="0"/>
              <a:buChar char="•"/>
            </a:pPr>
            <a:r>
              <a:rPr lang="en-GB" sz="3200" dirty="0">
                <a:latin typeface="Calibri" panose="020F0502020204030204" pitchFamily="34" charset="0"/>
                <a:ea typeface="Calibri" panose="020F0502020204030204" pitchFamily="34" charset="0"/>
                <a:cs typeface="Calibri" panose="020F0502020204030204" pitchFamily="34" charset="0"/>
              </a:rPr>
              <a:t>The right to withdraw from </a:t>
            </a:r>
            <a:r>
              <a:rPr lang="en-GB" sz="3200" u="sng" dirty="0">
                <a:latin typeface="Calibri" panose="020F0502020204030204" pitchFamily="34" charset="0"/>
                <a:ea typeface="Calibri" panose="020F0502020204030204" pitchFamily="34" charset="0"/>
                <a:cs typeface="Calibri" panose="020F0502020204030204" pitchFamily="34" charset="0"/>
              </a:rPr>
              <a:t>some</a:t>
            </a:r>
            <a:r>
              <a:rPr lang="en-GB" sz="3200" dirty="0">
                <a:latin typeface="Calibri" panose="020F0502020204030204" pitchFamily="34" charset="0"/>
                <a:ea typeface="Calibri" panose="020F0502020204030204" pitchFamily="34" charset="0"/>
                <a:cs typeface="Calibri" panose="020F0502020204030204" pitchFamily="34" charset="0"/>
              </a:rPr>
              <a:t> lessons</a:t>
            </a:r>
          </a:p>
          <a:p>
            <a:pPr marL="0" indent="0" algn="ctr">
              <a:buNone/>
            </a:pPr>
            <a:endParaRPr lang="en-GB" dirty="0"/>
          </a:p>
        </p:txBody>
      </p:sp>
    </p:spTree>
    <p:extLst>
      <p:ext uri="{BB962C8B-B14F-4D97-AF65-F5344CB8AC3E}">
        <p14:creationId xmlns:p14="http://schemas.microsoft.com/office/powerpoint/2010/main" val="567359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6628F-D671-1FC0-4873-CB44FC1DB9AB}"/>
              </a:ext>
            </a:extLst>
          </p:cNvPr>
          <p:cNvSpPr>
            <a:spLocks noGrp="1"/>
          </p:cNvSpPr>
          <p:nvPr>
            <p:ph type="title"/>
          </p:nvPr>
        </p:nvSpPr>
        <p:spPr/>
        <p:txBody>
          <a:bodyPr/>
          <a:lstStyle/>
          <a:p>
            <a:pPr algn="ctr"/>
            <a:r>
              <a:rPr lang="en-GB" b="1" dirty="0">
                <a:latin typeface="+mn-lt"/>
              </a:rPr>
              <a:t>Why the change?</a:t>
            </a:r>
          </a:p>
        </p:txBody>
      </p:sp>
      <p:sp>
        <p:nvSpPr>
          <p:cNvPr id="3" name="Content Placeholder 2">
            <a:extLst>
              <a:ext uri="{FF2B5EF4-FFF2-40B4-BE49-F238E27FC236}">
                <a16:creationId xmlns:a16="http://schemas.microsoft.com/office/drawing/2014/main" id="{609E260C-552D-DE78-A1DE-B24EEAC8971E}"/>
              </a:ext>
            </a:extLst>
          </p:cNvPr>
          <p:cNvSpPr>
            <a:spLocks noGrp="1"/>
          </p:cNvSpPr>
          <p:nvPr>
            <p:ph idx="1"/>
          </p:nvPr>
        </p:nvSpPr>
        <p:spPr/>
        <p:txBody>
          <a:bodyPr>
            <a:normAutofit/>
          </a:bodyPr>
          <a:lstStyle/>
          <a:p>
            <a:pPr marL="0" indent="0">
              <a:buNone/>
            </a:pPr>
            <a:r>
              <a:rPr lang="en-US" dirty="0"/>
              <a:t>Children are bombarded with information on television, via the internet, social media, their friends and are not always able to make sense of this. </a:t>
            </a:r>
            <a:r>
              <a:rPr lang="en-GB" sz="2800" dirty="0"/>
              <a:t>We are educating children and young people to live in the real world, with all its contradictions.</a:t>
            </a:r>
          </a:p>
          <a:p>
            <a:pPr marL="0" indent="0">
              <a:buNone/>
            </a:pPr>
            <a:endParaRPr lang="en-US" dirty="0"/>
          </a:p>
          <a:p>
            <a:pPr marL="0" indent="0">
              <a:buNone/>
            </a:pPr>
            <a:r>
              <a:rPr lang="en-US" dirty="0"/>
              <a:t>The world for all young people looks very different from the way it did 20 years ago when this curriculum was last updated – therefore, these changes bring the content into the 21st century, so that it is relevant for your child.</a:t>
            </a:r>
            <a:endParaRPr lang="en-GB" dirty="0"/>
          </a:p>
        </p:txBody>
      </p:sp>
    </p:spTree>
    <p:extLst>
      <p:ext uri="{BB962C8B-B14F-4D97-AF65-F5344CB8AC3E}">
        <p14:creationId xmlns:p14="http://schemas.microsoft.com/office/powerpoint/2010/main" val="3401627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8B244-302E-4275-0593-A71935ED367B}"/>
              </a:ext>
            </a:extLst>
          </p:cNvPr>
          <p:cNvSpPr>
            <a:spLocks noGrp="1"/>
          </p:cNvSpPr>
          <p:nvPr>
            <p:ph type="title"/>
          </p:nvPr>
        </p:nvSpPr>
        <p:spPr/>
        <p:txBody>
          <a:bodyPr/>
          <a:lstStyle/>
          <a:p>
            <a:pPr algn="ctr"/>
            <a:r>
              <a:rPr lang="en-GB" b="1" dirty="0">
                <a:latin typeface="+mn-lt"/>
              </a:rPr>
              <a:t>How can we help?</a:t>
            </a:r>
          </a:p>
        </p:txBody>
      </p:sp>
      <p:sp>
        <p:nvSpPr>
          <p:cNvPr id="3" name="Content Placeholder 2">
            <a:extLst>
              <a:ext uri="{FF2B5EF4-FFF2-40B4-BE49-F238E27FC236}">
                <a16:creationId xmlns:a16="http://schemas.microsoft.com/office/drawing/2014/main" id="{4F72D1CD-7FA4-188D-7FBC-A146DAA44CFE}"/>
              </a:ext>
            </a:extLst>
          </p:cNvPr>
          <p:cNvSpPr>
            <a:spLocks noGrp="1"/>
          </p:cNvSpPr>
          <p:nvPr>
            <p:ph idx="1"/>
          </p:nvPr>
        </p:nvSpPr>
        <p:spPr>
          <a:xfrm>
            <a:off x="838200" y="1825624"/>
            <a:ext cx="10515600" cy="4859655"/>
          </a:xfrm>
        </p:spPr>
        <p:txBody>
          <a:bodyPr>
            <a:normAutofit/>
          </a:bodyPr>
          <a:lstStyle/>
          <a:p>
            <a:pPr marL="0" indent="0">
              <a:spcBef>
                <a:spcPts val="1600"/>
              </a:spcBef>
              <a:buNone/>
            </a:pPr>
            <a:r>
              <a:rPr lang="en-GB" altLang="en-US" dirty="0"/>
              <a:t>So our children may have information, which is </a:t>
            </a:r>
            <a:r>
              <a:rPr lang="en-GB" altLang="en-US" sz="2800" dirty="0"/>
              <a:t>full of myths and half-truths.</a:t>
            </a:r>
          </a:p>
          <a:p>
            <a:pPr marL="0" indent="0">
              <a:spcBef>
                <a:spcPts val="1600"/>
              </a:spcBef>
              <a:buNone/>
            </a:pPr>
            <a:r>
              <a:rPr lang="en-GB" altLang="en-US" sz="2800" dirty="0"/>
              <a:t>Our focus should be on building healthy attitudes and positive relationships, not just fighting off perceived threats. This is why teaching Relationships, Sex and Health Education is so important.</a:t>
            </a:r>
          </a:p>
          <a:p>
            <a:pPr marL="0" indent="0">
              <a:buNone/>
            </a:pPr>
            <a:endParaRPr lang="en-US" dirty="0"/>
          </a:p>
          <a:p>
            <a:pPr marL="0" indent="0">
              <a:buNone/>
            </a:pPr>
            <a:r>
              <a:rPr lang="en-US" dirty="0"/>
              <a:t>These subjects are designed to equip your child with accurate knowledge so they can make informed decisions about:</a:t>
            </a:r>
          </a:p>
          <a:p>
            <a:r>
              <a:rPr lang="en-US" dirty="0"/>
              <a:t> wellbeing, health and relationships </a:t>
            </a:r>
          </a:p>
          <a:p>
            <a:r>
              <a:rPr lang="en-US" dirty="0"/>
              <a:t>preparing for a successful adult life </a:t>
            </a:r>
          </a:p>
          <a:p>
            <a:endParaRPr lang="en-GB" dirty="0"/>
          </a:p>
        </p:txBody>
      </p:sp>
    </p:spTree>
    <p:extLst>
      <p:ext uri="{BB962C8B-B14F-4D97-AF65-F5344CB8AC3E}">
        <p14:creationId xmlns:p14="http://schemas.microsoft.com/office/powerpoint/2010/main" val="1893640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C8702-7F2B-EED7-1629-4C215E8B1D29}"/>
              </a:ext>
            </a:extLst>
          </p:cNvPr>
          <p:cNvSpPr>
            <a:spLocks noGrp="1"/>
          </p:cNvSpPr>
          <p:nvPr>
            <p:ph type="title"/>
          </p:nvPr>
        </p:nvSpPr>
        <p:spPr/>
        <p:txBody>
          <a:bodyPr>
            <a:normAutofit fontScale="90000"/>
          </a:bodyPr>
          <a:lstStyle/>
          <a:p>
            <a:pPr algn="ctr"/>
            <a:br>
              <a:rPr lang="en-US" sz="4400" dirty="0">
                <a:latin typeface="SassoonPrimary" panose="020B0500000000000000" pitchFamily="34" charset="0"/>
              </a:rPr>
            </a:br>
            <a:r>
              <a:rPr lang="en-US" sz="4400" b="1" dirty="0">
                <a:latin typeface="Calibri" panose="020F0502020204030204" pitchFamily="34" charset="0"/>
                <a:ea typeface="Calibri" panose="020F0502020204030204" pitchFamily="34" charset="0"/>
                <a:cs typeface="Calibri" panose="020F0502020204030204" pitchFamily="34" charset="0"/>
              </a:rPr>
              <a:t>What is compulsory for schools to teach?</a:t>
            </a:r>
            <a:br>
              <a:rPr lang="en-US" sz="4400" b="1" dirty="0">
                <a:latin typeface="Calibri" panose="020F0502020204030204" pitchFamily="34" charset="0"/>
                <a:ea typeface="Calibri" panose="020F0502020204030204" pitchFamily="34" charset="0"/>
                <a:cs typeface="Calibri" panose="020F0502020204030204" pitchFamily="34" charset="0"/>
              </a:rPr>
            </a:br>
            <a:r>
              <a:rPr lang="en-US" sz="4400" b="1" dirty="0">
                <a:latin typeface="Calibri" panose="020F0502020204030204" pitchFamily="34" charset="0"/>
                <a:ea typeface="Calibri" panose="020F0502020204030204" pitchFamily="34" charset="0"/>
                <a:cs typeface="Calibri" panose="020F0502020204030204" pitchFamily="34" charset="0"/>
              </a:rPr>
              <a:t> DfE guidance</a:t>
            </a:r>
            <a:br>
              <a:rPr lang="en-GB" sz="4400" dirty="0">
                <a:latin typeface="Calibri" panose="020F0502020204030204" pitchFamily="34" charset="0"/>
                <a:ea typeface="Calibri" panose="020F0502020204030204" pitchFamily="34" charset="0"/>
                <a:cs typeface="Calibri" panose="020F0502020204030204" pitchFamily="34" charset="0"/>
              </a:rPr>
            </a:br>
            <a:endParaRPr lang="en-GB"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DCA1F13F-8E9C-D518-D484-A564630C04C4}"/>
              </a:ext>
            </a:extLst>
          </p:cNvPr>
          <p:cNvSpPr>
            <a:spLocks noGrp="1"/>
          </p:cNvSpPr>
          <p:nvPr>
            <p:ph idx="1"/>
          </p:nvPr>
        </p:nvSpPr>
        <p:spPr>
          <a:xfrm>
            <a:off x="838200" y="1690688"/>
            <a:ext cx="10515600" cy="5167312"/>
          </a:xfrm>
        </p:spPr>
        <p:txBody>
          <a:bodyPr>
            <a:normAutofit fontScale="77500" lnSpcReduction="20000"/>
          </a:bodyPr>
          <a:lstStyle/>
          <a:p>
            <a:pPr marL="0" indent="0">
              <a:spcBef>
                <a:spcPts val="1600"/>
              </a:spcBef>
              <a:buNone/>
            </a:pPr>
            <a:r>
              <a:rPr lang="en-GB" sz="3300" b="1" u="sng" dirty="0">
                <a:cs typeface="Times New Roman" panose="02020603050405020304" pitchFamily="18" charset="0"/>
              </a:rPr>
              <a:t>Primary</a:t>
            </a:r>
          </a:p>
          <a:p>
            <a:pPr>
              <a:spcBef>
                <a:spcPts val="1600"/>
              </a:spcBef>
            </a:pPr>
            <a:r>
              <a:rPr lang="en-GB" sz="3300" dirty="0">
                <a:cs typeface="Times New Roman" panose="02020603050405020304" pitchFamily="18" charset="0"/>
              </a:rPr>
              <a:t>Relationships Education is compulsory</a:t>
            </a:r>
          </a:p>
          <a:p>
            <a:pPr>
              <a:spcBef>
                <a:spcPts val="1600"/>
              </a:spcBef>
            </a:pPr>
            <a:r>
              <a:rPr lang="en-GB" sz="3300" dirty="0">
                <a:cs typeface="Times New Roman" panose="02020603050405020304" pitchFamily="18" charset="0"/>
              </a:rPr>
              <a:t>Health Education is compulsory</a:t>
            </a:r>
          </a:p>
          <a:p>
            <a:pPr>
              <a:spcBef>
                <a:spcPts val="1600"/>
              </a:spcBef>
            </a:pPr>
            <a:r>
              <a:rPr lang="en-GB" sz="3300" dirty="0">
                <a:cs typeface="Times New Roman" panose="02020603050405020304" pitchFamily="18" charset="0"/>
              </a:rPr>
              <a:t>But Sex Education is at the school’s discretion </a:t>
            </a:r>
          </a:p>
          <a:p>
            <a:pPr>
              <a:spcBef>
                <a:spcPts val="1600"/>
              </a:spcBef>
            </a:pPr>
            <a:endParaRPr lang="en-GB" sz="3300" dirty="0">
              <a:cs typeface="Times New Roman" panose="02020603050405020304" pitchFamily="18" charset="0"/>
            </a:endParaRPr>
          </a:p>
          <a:p>
            <a:pPr marL="0" indent="0">
              <a:spcBef>
                <a:spcPts val="1600"/>
              </a:spcBef>
              <a:buNone/>
            </a:pPr>
            <a:r>
              <a:rPr lang="en-GB" sz="3300" b="1" u="sng" dirty="0">
                <a:cs typeface="Times New Roman" panose="02020603050405020304" pitchFamily="18" charset="0"/>
              </a:rPr>
              <a:t>Secondary</a:t>
            </a:r>
          </a:p>
          <a:p>
            <a:pPr>
              <a:spcBef>
                <a:spcPts val="1600"/>
              </a:spcBef>
            </a:pPr>
            <a:r>
              <a:rPr lang="en-GB" sz="3300" dirty="0">
                <a:cs typeface="Times New Roman" panose="02020603050405020304" pitchFamily="18" charset="0"/>
              </a:rPr>
              <a:t>Relationships Education is compulsory</a:t>
            </a:r>
          </a:p>
          <a:p>
            <a:pPr>
              <a:spcBef>
                <a:spcPts val="1600"/>
              </a:spcBef>
            </a:pPr>
            <a:r>
              <a:rPr lang="en-GB" sz="3300" dirty="0">
                <a:cs typeface="Times New Roman" panose="02020603050405020304" pitchFamily="18" charset="0"/>
              </a:rPr>
              <a:t>Health Education is compulsory</a:t>
            </a:r>
          </a:p>
          <a:p>
            <a:pPr>
              <a:spcBef>
                <a:spcPts val="1600"/>
              </a:spcBef>
            </a:pPr>
            <a:r>
              <a:rPr lang="en-GB" sz="3300" dirty="0">
                <a:cs typeface="Times New Roman" panose="02020603050405020304" pitchFamily="18" charset="0"/>
              </a:rPr>
              <a:t>Sex Education is compulsory</a:t>
            </a:r>
          </a:p>
          <a:p>
            <a:pPr marL="0" indent="0">
              <a:spcBef>
                <a:spcPts val="1600"/>
              </a:spcBef>
              <a:buNone/>
            </a:pPr>
            <a:r>
              <a:rPr lang="en-GB" sz="3300" dirty="0">
                <a:cs typeface="Times New Roman" panose="02020603050405020304" pitchFamily="18" charset="0"/>
              </a:rPr>
              <a:t>(Guidance does not apply to: Sixth Form Colleges, 16-19 Academies or Further Education(FE) Colleges)</a:t>
            </a:r>
          </a:p>
          <a:p>
            <a:endParaRPr lang="en-GB" dirty="0"/>
          </a:p>
        </p:txBody>
      </p:sp>
    </p:spTree>
    <p:extLst>
      <p:ext uri="{BB962C8B-B14F-4D97-AF65-F5344CB8AC3E}">
        <p14:creationId xmlns:p14="http://schemas.microsoft.com/office/powerpoint/2010/main" val="2910735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9A955C-2E1D-EE3A-733A-471C9B12E9E2}"/>
              </a:ext>
            </a:extLst>
          </p:cNvPr>
          <p:cNvSpPr>
            <a:spLocks noGrp="1"/>
          </p:cNvSpPr>
          <p:nvPr>
            <p:ph type="title"/>
          </p:nvPr>
        </p:nvSpPr>
        <p:spPr/>
        <p:txBody>
          <a:bodyPr/>
          <a:lstStyle/>
          <a:p>
            <a:pPr algn="ctr"/>
            <a:r>
              <a:rPr lang="en-GB" sz="2800" b="1" dirty="0">
                <a:latin typeface="+mn-lt"/>
              </a:rPr>
              <a:t>What are the expectations for secondary Relationships, </a:t>
            </a:r>
            <a:br>
              <a:rPr lang="en-GB" sz="2800" b="1" dirty="0">
                <a:latin typeface="+mn-lt"/>
              </a:rPr>
            </a:br>
            <a:r>
              <a:rPr lang="en-GB" sz="2800" b="1" dirty="0">
                <a:latin typeface="+mn-lt"/>
              </a:rPr>
              <a:t>Sex and Health Education ?</a:t>
            </a:r>
            <a:r>
              <a:rPr lang="en-GB" b="1" dirty="0">
                <a:latin typeface="+mn-lt"/>
              </a:rPr>
              <a:t> </a:t>
            </a:r>
          </a:p>
        </p:txBody>
      </p:sp>
      <p:sp>
        <p:nvSpPr>
          <p:cNvPr id="3" name="Content Placeholder 2">
            <a:extLst>
              <a:ext uri="{FF2B5EF4-FFF2-40B4-BE49-F238E27FC236}">
                <a16:creationId xmlns:a16="http://schemas.microsoft.com/office/drawing/2014/main" id="{8AB0BDC9-2E3A-3815-3C5D-790C3C4F167D}"/>
              </a:ext>
            </a:extLst>
          </p:cNvPr>
          <p:cNvSpPr>
            <a:spLocks noGrp="1"/>
          </p:cNvSpPr>
          <p:nvPr>
            <p:ph idx="1"/>
          </p:nvPr>
        </p:nvSpPr>
        <p:spPr>
          <a:xfrm>
            <a:off x="838200" y="1503680"/>
            <a:ext cx="10515600" cy="5222240"/>
          </a:xfrm>
        </p:spPr>
        <p:txBody>
          <a:bodyPr>
            <a:normAutofit fontScale="77500" lnSpcReduction="20000"/>
          </a:bodyPr>
          <a:lstStyle/>
          <a:p>
            <a:pPr marL="0" indent="0">
              <a:buNone/>
            </a:pPr>
            <a:r>
              <a:rPr lang="en-US" b="1" dirty="0"/>
              <a:t>By the end of secondary school, pupils will have been taught content on:</a:t>
            </a:r>
          </a:p>
          <a:p>
            <a:r>
              <a:rPr lang="en-US" dirty="0"/>
              <a:t>families </a:t>
            </a:r>
          </a:p>
          <a:p>
            <a:r>
              <a:rPr lang="en-US" dirty="0"/>
              <a:t>respectful relationships, including friendships</a:t>
            </a:r>
          </a:p>
          <a:p>
            <a:r>
              <a:rPr lang="en-US" dirty="0"/>
              <a:t>online media</a:t>
            </a:r>
          </a:p>
          <a:p>
            <a:r>
              <a:rPr lang="en-US" dirty="0"/>
              <a:t>being safe </a:t>
            </a:r>
          </a:p>
          <a:p>
            <a:r>
              <a:rPr lang="en-US" dirty="0"/>
              <a:t>intimate and sexual relationships, including sexual health </a:t>
            </a:r>
          </a:p>
          <a:p>
            <a:r>
              <a:rPr lang="en-US" dirty="0"/>
              <a:t>mental wellbeing </a:t>
            </a:r>
          </a:p>
          <a:p>
            <a:r>
              <a:rPr lang="en-US" dirty="0"/>
              <a:t>internet safety and harms </a:t>
            </a:r>
          </a:p>
          <a:p>
            <a:r>
              <a:rPr lang="en-US" dirty="0"/>
              <a:t>physical health and fitness </a:t>
            </a:r>
          </a:p>
          <a:p>
            <a:r>
              <a:rPr lang="en-US" dirty="0"/>
              <a:t>healthy eating</a:t>
            </a:r>
          </a:p>
          <a:p>
            <a:r>
              <a:rPr lang="en-US" dirty="0"/>
              <a:t>drugs, alcohol and tobacco</a:t>
            </a:r>
          </a:p>
          <a:p>
            <a:r>
              <a:rPr lang="en-US" dirty="0"/>
              <a:t>health and prevention </a:t>
            </a:r>
          </a:p>
          <a:p>
            <a:r>
              <a:rPr lang="en-US" dirty="0"/>
              <a:t>basic first aid</a:t>
            </a:r>
          </a:p>
          <a:p>
            <a:r>
              <a:rPr lang="en-US" dirty="0"/>
              <a:t>changing adolescent body</a:t>
            </a:r>
            <a:endParaRPr lang="en-GB" dirty="0"/>
          </a:p>
        </p:txBody>
      </p:sp>
    </p:spTree>
    <p:extLst>
      <p:ext uri="{BB962C8B-B14F-4D97-AF65-F5344CB8AC3E}">
        <p14:creationId xmlns:p14="http://schemas.microsoft.com/office/powerpoint/2010/main" val="2307436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AE7C6-22C7-8164-8432-21903EFEBE33}"/>
              </a:ext>
            </a:extLst>
          </p:cNvPr>
          <p:cNvSpPr>
            <a:spLocks noGrp="1"/>
          </p:cNvSpPr>
          <p:nvPr>
            <p:ph type="title"/>
          </p:nvPr>
        </p:nvSpPr>
        <p:spPr>
          <a:xfrm>
            <a:off x="838200" y="365125"/>
            <a:ext cx="10515600" cy="894715"/>
          </a:xfrm>
        </p:spPr>
        <p:txBody>
          <a:bodyPr>
            <a:normAutofit/>
          </a:bodyPr>
          <a:lstStyle/>
          <a:p>
            <a:pPr algn="ctr"/>
            <a:r>
              <a:rPr lang="en-GB" sz="4000" b="1" dirty="0">
                <a:latin typeface="+mn-lt"/>
              </a:rPr>
              <a:t>How do we teach this?</a:t>
            </a:r>
          </a:p>
        </p:txBody>
      </p:sp>
      <p:sp>
        <p:nvSpPr>
          <p:cNvPr id="3" name="Content Placeholder 2">
            <a:extLst>
              <a:ext uri="{FF2B5EF4-FFF2-40B4-BE49-F238E27FC236}">
                <a16:creationId xmlns:a16="http://schemas.microsoft.com/office/drawing/2014/main" id="{8614B9CA-BBE5-B77B-143E-A6B05B61770A}"/>
              </a:ext>
            </a:extLst>
          </p:cNvPr>
          <p:cNvSpPr>
            <a:spLocks noGrp="1"/>
          </p:cNvSpPr>
          <p:nvPr>
            <p:ph idx="1"/>
          </p:nvPr>
        </p:nvSpPr>
        <p:spPr>
          <a:xfrm>
            <a:off x="838200" y="1168400"/>
            <a:ext cx="10515600" cy="5537200"/>
          </a:xfrm>
        </p:spPr>
        <p:txBody>
          <a:bodyPr>
            <a:noAutofit/>
          </a:bodyPr>
          <a:lstStyle/>
          <a:p>
            <a:pPr marL="0" indent="0">
              <a:buNone/>
            </a:pPr>
            <a:r>
              <a:rPr lang="en-US" sz="2400" dirty="0"/>
              <a:t>Miss Fletcher, Assistant Head Teacher will lead the RSHE programme in collaboration with the Learning Mentors through Life Studies which includes:</a:t>
            </a:r>
          </a:p>
          <a:p>
            <a:pPr marL="0" indent="0">
              <a:buNone/>
            </a:pPr>
            <a:endParaRPr lang="en-US" sz="2400" dirty="0"/>
          </a:p>
          <a:p>
            <a:r>
              <a:rPr lang="en-US" sz="2400" dirty="0"/>
              <a:t>Personal Development lessons</a:t>
            </a:r>
          </a:p>
          <a:p>
            <a:r>
              <a:rPr lang="en-US" sz="2400" dirty="0"/>
              <a:t>Personal, Social, Health and Emotional (PSHE) </a:t>
            </a:r>
          </a:p>
          <a:p>
            <a:r>
              <a:rPr lang="en-US" sz="2400" dirty="0"/>
              <a:t>Science curriculum </a:t>
            </a:r>
          </a:p>
          <a:p>
            <a:pPr marL="0" indent="0">
              <a:buNone/>
            </a:pPr>
            <a:endParaRPr lang="en-US" sz="2400" dirty="0"/>
          </a:p>
          <a:p>
            <a:pPr marL="0" indent="0">
              <a:buNone/>
            </a:pPr>
            <a:r>
              <a:rPr lang="en-US" sz="2400" dirty="0"/>
              <a:t>All staff members will receive in-house training on the different topics which are covered so that if the Learners have any questions, they can ask any member of staff. High quality resources will support our RSHE provision and will be regularly reviewed to ensure that the curriculum is comprehensive and up to date.</a:t>
            </a:r>
          </a:p>
          <a:p>
            <a:pPr marL="0" indent="0">
              <a:buNone/>
            </a:pPr>
            <a:r>
              <a:rPr lang="en-US" sz="2400" dirty="0"/>
              <a:t>This subject will be approached with sensitivity and will be tailored according to the needs of our learners and may include small group work and/or 1:1 sessions.</a:t>
            </a:r>
          </a:p>
          <a:p>
            <a:pPr marL="0" indent="0">
              <a:buNone/>
            </a:pPr>
            <a:endParaRPr lang="en-US" sz="2400" dirty="0"/>
          </a:p>
          <a:p>
            <a:pPr marL="0" indent="0">
              <a:buNone/>
            </a:pPr>
            <a:endParaRPr lang="en-GB" sz="2400" dirty="0"/>
          </a:p>
        </p:txBody>
      </p:sp>
    </p:spTree>
    <p:extLst>
      <p:ext uri="{BB962C8B-B14F-4D97-AF65-F5344CB8AC3E}">
        <p14:creationId xmlns:p14="http://schemas.microsoft.com/office/powerpoint/2010/main" val="1365556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735E9-121E-0521-050C-6FA58341215D}"/>
              </a:ext>
            </a:extLst>
          </p:cNvPr>
          <p:cNvSpPr>
            <a:spLocks noGrp="1"/>
          </p:cNvSpPr>
          <p:nvPr>
            <p:ph type="title"/>
          </p:nvPr>
        </p:nvSpPr>
        <p:spPr/>
        <p:txBody>
          <a:bodyPr/>
          <a:lstStyle/>
          <a:p>
            <a:pPr algn="ctr"/>
            <a:r>
              <a:rPr lang="en-GB" b="1" dirty="0">
                <a:latin typeface="+mn-lt"/>
              </a:rPr>
              <a:t>Science Curriculum</a:t>
            </a:r>
          </a:p>
        </p:txBody>
      </p:sp>
      <p:sp>
        <p:nvSpPr>
          <p:cNvPr id="3" name="Content Placeholder 2">
            <a:extLst>
              <a:ext uri="{FF2B5EF4-FFF2-40B4-BE49-F238E27FC236}">
                <a16:creationId xmlns:a16="http://schemas.microsoft.com/office/drawing/2014/main" id="{89645BDC-84CD-1D4E-F066-3CB136D56A64}"/>
              </a:ext>
            </a:extLst>
          </p:cNvPr>
          <p:cNvSpPr>
            <a:spLocks noGrp="1"/>
          </p:cNvSpPr>
          <p:nvPr>
            <p:ph idx="1"/>
          </p:nvPr>
        </p:nvSpPr>
        <p:spPr>
          <a:xfrm>
            <a:off x="838200" y="1825625"/>
            <a:ext cx="10515600" cy="4667250"/>
          </a:xfrm>
        </p:spPr>
        <p:txBody>
          <a:bodyPr>
            <a:normAutofit/>
          </a:bodyPr>
          <a:lstStyle/>
          <a:p>
            <a:pPr marL="0" indent="0">
              <a:buNone/>
            </a:pPr>
            <a:r>
              <a:rPr lang="en-US" dirty="0"/>
              <a:t>The Key Stage 3 (KS3) and Key Stage 4 (KS4) National Curriculum for Science states that young people’s learning should include a recap about:</a:t>
            </a:r>
          </a:p>
          <a:p>
            <a:r>
              <a:rPr lang="en-US" dirty="0"/>
              <a:t> menstruation and puberty</a:t>
            </a:r>
          </a:p>
          <a:p>
            <a:r>
              <a:rPr lang="en-US" dirty="0"/>
              <a:t>teaching about human reproduction and birth</a:t>
            </a:r>
          </a:p>
          <a:p>
            <a:r>
              <a:rPr lang="en-US" dirty="0"/>
              <a:t>drugs education and the study of sexually transmitted infections (STIs), including HIV</a:t>
            </a:r>
          </a:p>
          <a:p>
            <a:endParaRPr lang="en-US" dirty="0"/>
          </a:p>
          <a:p>
            <a:pPr marL="0" indent="0">
              <a:buNone/>
            </a:pPr>
            <a:r>
              <a:rPr lang="en-US" b="1" dirty="0"/>
              <a:t>There continues to be no right to withdraw a child from the National Curriculum for Science. </a:t>
            </a:r>
            <a:endParaRPr lang="en-GB" b="1" dirty="0"/>
          </a:p>
        </p:txBody>
      </p:sp>
    </p:spTree>
    <p:extLst>
      <p:ext uri="{BB962C8B-B14F-4D97-AF65-F5344CB8AC3E}">
        <p14:creationId xmlns:p14="http://schemas.microsoft.com/office/powerpoint/2010/main" val="2287634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EF194-DE75-1BAC-5A42-42B7EFC164D4}"/>
              </a:ext>
            </a:extLst>
          </p:cNvPr>
          <p:cNvSpPr>
            <a:spLocks noGrp="1"/>
          </p:cNvSpPr>
          <p:nvPr>
            <p:ph type="title"/>
          </p:nvPr>
        </p:nvSpPr>
        <p:spPr/>
        <p:txBody>
          <a:bodyPr/>
          <a:lstStyle/>
          <a:p>
            <a:pPr algn="ctr"/>
            <a:r>
              <a:rPr lang="en-GB" b="1" dirty="0">
                <a:latin typeface="+mn-lt"/>
              </a:rPr>
              <a:t>Right to withdraw</a:t>
            </a:r>
          </a:p>
        </p:txBody>
      </p:sp>
      <p:sp>
        <p:nvSpPr>
          <p:cNvPr id="3" name="Content Placeholder 2">
            <a:extLst>
              <a:ext uri="{FF2B5EF4-FFF2-40B4-BE49-F238E27FC236}">
                <a16:creationId xmlns:a16="http://schemas.microsoft.com/office/drawing/2014/main" id="{500E6494-AE7F-E8F5-28D0-9A8F4058F75C}"/>
              </a:ext>
            </a:extLst>
          </p:cNvPr>
          <p:cNvSpPr>
            <a:spLocks noGrp="1"/>
          </p:cNvSpPr>
          <p:nvPr>
            <p:ph idx="1"/>
          </p:nvPr>
        </p:nvSpPr>
        <p:spPr/>
        <p:txBody>
          <a:bodyPr>
            <a:normAutofit fontScale="92500"/>
          </a:bodyPr>
          <a:lstStyle/>
          <a:p>
            <a:pPr>
              <a:spcAft>
                <a:spcPts val="600"/>
              </a:spcAft>
              <a:defRPr/>
            </a:pPr>
            <a:r>
              <a:rPr lang="en-GB" altLang="en-US" dirty="0"/>
              <a:t>Following discussion with the school, </a:t>
            </a:r>
            <a:r>
              <a:rPr lang="en-GB" altLang="en-US" b="1" dirty="0"/>
              <a:t>parents can withdraw their child from the ‘sex’ elements of RSE</a:t>
            </a:r>
            <a:r>
              <a:rPr lang="en-GB" altLang="en-US" dirty="0"/>
              <a:t>. It is good practice for parents to meet with the Assistant Headteacher.</a:t>
            </a:r>
          </a:p>
          <a:p>
            <a:pPr>
              <a:spcAft>
                <a:spcPts val="600"/>
              </a:spcAft>
              <a:defRPr/>
            </a:pPr>
            <a:r>
              <a:rPr lang="en-GB" altLang="en-US" b="1" dirty="0"/>
              <a:t>Parents do not have a right to withdraw their child from Health education,  Relationships or any other aspect of PSHE education.</a:t>
            </a:r>
          </a:p>
          <a:p>
            <a:pPr>
              <a:spcAft>
                <a:spcPts val="600"/>
              </a:spcAft>
              <a:defRPr/>
            </a:pPr>
            <a:r>
              <a:rPr lang="en-GB" altLang="en-US" b="1" dirty="0"/>
              <a:t>There is no right of withdrawal from National Curriculum science </a:t>
            </a:r>
            <a:r>
              <a:rPr lang="en-GB" altLang="en-US" dirty="0"/>
              <a:t>which includes elements of sex education such as puberty and reproduction.</a:t>
            </a:r>
          </a:p>
          <a:p>
            <a:pPr>
              <a:spcAft>
                <a:spcPts val="600"/>
              </a:spcAft>
              <a:defRPr/>
            </a:pPr>
            <a:r>
              <a:rPr lang="en-GB" altLang="en-US" dirty="0"/>
              <a:t>Three terms before they turn 16, </a:t>
            </a:r>
            <a:r>
              <a:rPr lang="en-GB" altLang="en-US" b="1" dirty="0"/>
              <a:t>a student can opt back in to sex education lessons</a:t>
            </a:r>
            <a:r>
              <a:rPr lang="en-GB" altLang="en-US" dirty="0"/>
              <a:t>. The school has a duty to provide sex education during one of the remaining three terms.</a:t>
            </a:r>
          </a:p>
          <a:p>
            <a:pPr marL="0" indent="0">
              <a:buNone/>
            </a:pPr>
            <a:endParaRPr lang="en-GB" dirty="0"/>
          </a:p>
        </p:txBody>
      </p:sp>
    </p:spTree>
    <p:extLst>
      <p:ext uri="{BB962C8B-B14F-4D97-AF65-F5344CB8AC3E}">
        <p14:creationId xmlns:p14="http://schemas.microsoft.com/office/powerpoint/2010/main" val="31811103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1063</TotalTime>
  <Words>836</Words>
  <Application>Microsoft Office PowerPoint</Application>
  <PresentationFormat>Widescreen</PresentationFormat>
  <Paragraphs>77</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SassoonPrimary</vt:lpstr>
      <vt:lpstr>Times New Roman</vt:lpstr>
      <vt:lpstr>Office Theme</vt:lpstr>
      <vt:lpstr>PowerPoint Presentation</vt:lpstr>
      <vt:lpstr>Parent/Carer consultation</vt:lpstr>
      <vt:lpstr>Why the change?</vt:lpstr>
      <vt:lpstr>How can we help?</vt:lpstr>
      <vt:lpstr> What is compulsory for schools to teach?  DfE guidance </vt:lpstr>
      <vt:lpstr>What are the expectations for secondary Relationships,  Sex and Health Education ? </vt:lpstr>
      <vt:lpstr>How do we teach this?</vt:lpstr>
      <vt:lpstr>Science Curriculum</vt:lpstr>
      <vt:lpstr>Right to withdraw</vt:lpstr>
      <vt:lpstr>Thank you for attending this consultation</vt:lpstr>
      <vt:lpstr>Any further concerns</vt:lpstr>
      <vt:lpstr>       The EMLM Team   Harjinder Kaur – Consultant Executive  Head   Winsome Fletcher – Assistant Headteacher  Ervin Hall - Director  Jennae Lee-Borland – Director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Something special about me</dc:title>
  <dc:creator>KanalosovaL@GMPS.goodmayesprimary.school</dc:creator>
  <cp:lastModifiedBy>Winsome Fletcher</cp:lastModifiedBy>
  <cp:revision>70</cp:revision>
  <dcterms:created xsi:type="dcterms:W3CDTF">2021-02-01T00:37:00Z</dcterms:created>
  <dcterms:modified xsi:type="dcterms:W3CDTF">2023-03-06T14:39:22Z</dcterms:modified>
</cp:coreProperties>
</file>